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83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1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" y="228600"/>
            <a:ext cx="502920" cy="502920"/>
          </a:xfrm>
          <a:prstGeom prst="ellipse">
            <a:avLst/>
          </a:prstGeom>
          <a:solidFill>
            <a:srgbClr val="F4D3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292840" y="320040"/>
            <a:ext cx="411480" cy="411480"/>
          </a:xfrm>
          <a:prstGeom prst="ellipse">
            <a:avLst/>
          </a:prstGeom>
          <a:solidFill>
            <a:srgbClr val="CCE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20040" y="6217920"/>
            <a:ext cx="365760" cy="365760"/>
          </a:xfrm>
          <a:prstGeom prst="ellipse">
            <a:avLst/>
          </a:prstGeom>
          <a:solidFill>
            <a:srgbClr val="CCE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475720" y="6172200"/>
            <a:ext cx="502920" cy="502920"/>
          </a:xfrm>
          <a:prstGeom prst="ellipse">
            <a:avLst/>
          </a:prstGeom>
          <a:solidFill>
            <a:srgbClr val="F4D3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85800" y="745808"/>
            <a:ext cx="10835640" cy="5212080"/>
          </a:xfrm>
          <a:prstGeom prst="roundRect">
            <a:avLst/>
          </a:prstGeom>
          <a:solidFill>
            <a:srgbClr val="FFFFFF"/>
          </a:solidFill>
          <a:ln>
            <a:solidFill>
              <a:srgbClr val="F4D3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1417320"/>
            <a:ext cx="9966960" cy="1645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400" b="1">
                <a:solidFill>
                  <a:srgbClr val="7E6785"/>
                </a:solidFill>
                <a:latin typeface="Aptos Display"/>
              </a:defRPr>
            </a:pPr>
            <a:r>
              <a:t>HAKIKAT PENDIDIKAN</a:t>
            </a:r>
          </a:p>
          <a:p>
            <a:pPr algn="ctr">
              <a:defRPr sz="3000" b="1">
                <a:solidFill>
                  <a:srgbClr val="7E6785"/>
                </a:solidFill>
                <a:latin typeface="Aptos Display"/>
              </a:defRPr>
            </a:pPr>
            <a:r>
              <a:t>Berdasarkan Kebutuhan Usia</a:t>
            </a:r>
          </a:p>
          <a:p>
            <a:pPr algn="ctr">
              <a:defRPr sz="1800">
                <a:solidFill>
                  <a:srgbClr val="43434E"/>
                </a:solidFill>
                <a:latin typeface="Aptos"/>
              </a:defRPr>
            </a:pPr>
            <a:r>
              <a:t>PAUD • Remaja • Orang Dewasa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0185" y="3886200"/>
            <a:ext cx="212115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7E6785"/>
                </a:solidFill>
              </a:defRPr>
            </a:pPr>
            <a:r>
              <a:rPr lang="en-GB" dirty="0"/>
              <a:t>SRI SINTAWATI, </a:t>
            </a:r>
            <a:r>
              <a:rPr lang="en-GB" dirty="0" err="1"/>
              <a:t>M.Si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" y="228600"/>
            <a:ext cx="502920" cy="502920"/>
          </a:xfrm>
          <a:prstGeom prst="ellipse">
            <a:avLst/>
          </a:prstGeom>
          <a:solidFill>
            <a:srgbClr val="CCE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292840" y="320040"/>
            <a:ext cx="411480" cy="411480"/>
          </a:xfrm>
          <a:prstGeom prst="ellipse">
            <a:avLst/>
          </a:prstGeom>
          <a:solidFill>
            <a:srgbClr val="FAE0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20040" y="6217920"/>
            <a:ext cx="365760" cy="365760"/>
          </a:xfrm>
          <a:prstGeom prst="ellipse">
            <a:avLst/>
          </a:prstGeom>
          <a:solidFill>
            <a:srgbClr val="FAE0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475720" y="6172200"/>
            <a:ext cx="502920" cy="502920"/>
          </a:xfrm>
          <a:prstGeom prst="ellipse">
            <a:avLst/>
          </a:prstGeom>
          <a:solidFill>
            <a:srgbClr val="CCE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7E6785"/>
                </a:solidFill>
                <a:latin typeface="Aptos Display"/>
              </a:defRPr>
            </a:pPr>
            <a:r>
              <a:t>Peta Besar: Pendidikan Mengikuti Kebutuhan Usia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600200"/>
            <a:ext cx="3471672" cy="4297680"/>
          </a:xfrm>
          <a:prstGeom prst="roundRect">
            <a:avLst/>
          </a:prstGeom>
          <a:solidFill>
            <a:srgbClr val="F4D3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743072"/>
            <a:ext cx="3069336" cy="5301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dirty="0"/>
              <a:t>PAUD</a:t>
            </a: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r>
              <a:rPr sz="3200" dirty="0">
                <a:latin typeface="Arial Narrow" panose="020B0606020202030204" pitchFamily="34" charset="0"/>
              </a:rPr>
              <a:t>F</a:t>
            </a:r>
            <a:r>
              <a:rPr lang="en-GB" sz="3200" dirty="0" err="1">
                <a:latin typeface="Arial Narrow" panose="020B0606020202030204" pitchFamily="34" charset="0"/>
              </a:rPr>
              <a:t>okus</a:t>
            </a:r>
            <a:r>
              <a:rPr lang="en-GB" sz="3200" dirty="0">
                <a:latin typeface="Arial Narrow" panose="020B0606020202030204" pitchFamily="34" charset="0"/>
              </a:rPr>
              <a:t> pada </a:t>
            </a:r>
            <a:r>
              <a:rPr lang="en-GB" sz="3200" dirty="0" err="1">
                <a:latin typeface="Arial Narrow" panose="020B0606020202030204" pitchFamily="34" charset="0"/>
              </a:rPr>
              <a:t>peratumbuhan</a:t>
            </a:r>
            <a:r>
              <a:rPr lang="en-GB" sz="3200" dirty="0">
                <a:latin typeface="Arial Narrow" panose="020B0606020202030204" pitchFamily="34" charset="0"/>
              </a:rPr>
              <a:t>, </a:t>
            </a:r>
            <a:r>
              <a:rPr lang="en-GB" sz="3200" dirty="0" err="1">
                <a:latin typeface="Arial Narrow" panose="020B0606020202030204" pitchFamily="34" charset="0"/>
              </a:rPr>
              <a:t>perkembangan</a:t>
            </a:r>
            <a:r>
              <a:rPr lang="en-GB" sz="3200" dirty="0">
                <a:latin typeface="Arial Narrow" panose="020B0606020202030204" pitchFamily="34" charset="0"/>
              </a:rPr>
              <a:t>, </a:t>
            </a:r>
            <a:r>
              <a:rPr lang="en-GB" sz="3200" dirty="0" err="1">
                <a:latin typeface="Arial Narrow" panose="020B0606020202030204" pitchFamily="34" charset="0"/>
              </a:rPr>
              <a:t>bermain</a:t>
            </a:r>
            <a:r>
              <a:rPr lang="en-GB" sz="3200" dirty="0">
                <a:latin typeface="Arial Narrow" panose="020B0606020202030204" pitchFamily="34" charset="0"/>
              </a:rPr>
              <a:t>, </a:t>
            </a:r>
            <a:r>
              <a:rPr lang="en-GB" sz="3200" dirty="0" err="1">
                <a:latin typeface="Arial Narrow" panose="020B0606020202030204" pitchFamily="34" charset="0"/>
              </a:rPr>
              <a:t>pengalaman</a:t>
            </a:r>
            <a:r>
              <a:rPr lang="en-GB" sz="3200" dirty="0">
                <a:latin typeface="Arial Narrow" panose="020B0606020202030204" pitchFamily="34" charset="0"/>
              </a:rPr>
              <a:t> </a:t>
            </a:r>
            <a:r>
              <a:rPr lang="en-GB" sz="3200" dirty="0" err="1">
                <a:latin typeface="Arial Narrow" panose="020B0606020202030204" pitchFamily="34" charset="0"/>
              </a:rPr>
              <a:t>konkret</a:t>
            </a:r>
            <a:r>
              <a:rPr lang="en-GB" sz="3200" dirty="0">
                <a:latin typeface="Arial Narrow" panose="020B0606020202030204" pitchFamily="34" charset="0"/>
              </a:rPr>
              <a:t> dan </a:t>
            </a:r>
            <a:r>
              <a:rPr lang="en-GB" sz="3200" dirty="0" err="1">
                <a:latin typeface="Arial Narrow" panose="020B0606020202030204" pitchFamily="34" charset="0"/>
              </a:rPr>
              <a:t>lingkungan</a:t>
            </a:r>
            <a:r>
              <a:rPr lang="en-GB" sz="3200" dirty="0">
                <a:latin typeface="Arial Narrow" panose="020B0606020202030204" pitchFamily="34" charset="0"/>
              </a:rPr>
              <a:t> </a:t>
            </a:r>
            <a:r>
              <a:rPr lang="en-GB" sz="3200" dirty="0" err="1">
                <a:latin typeface="Arial Narrow" panose="020B0606020202030204" pitchFamily="34" charset="0"/>
              </a:rPr>
              <a:t>aman</a:t>
            </a:r>
            <a:endParaRPr sz="3200" dirty="0">
              <a:latin typeface="Arial Narrow" panose="020B0606020202030204" pitchFamily="34" charset="0"/>
            </a:endParaRP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sz="3200" dirty="0">
              <a:latin typeface="Arial Narrow" panose="020B0606020202030204" pitchFamily="34" charset="0"/>
            </a:endParaRP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r>
              <a:rPr sz="3200" dirty="0">
                <a:latin typeface="Arial Narrow" panose="020B0606020202030204" pitchFamily="34" charset="0"/>
              </a:rPr>
              <a:t> </a:t>
            </a: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4367784" y="1600200"/>
            <a:ext cx="3471672" cy="4297680"/>
          </a:xfrm>
          <a:prstGeom prst="roundRect">
            <a:avLst/>
          </a:prstGeom>
          <a:solidFill>
            <a:srgbClr val="CCE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68951" y="1828800"/>
            <a:ext cx="3069336" cy="6188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dirty="0" err="1"/>
              <a:t>Remaja</a:t>
            </a:r>
            <a:endParaRPr dirty="0"/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r>
              <a:rPr sz="3200" dirty="0">
                <a:latin typeface="Arial Narrow" panose="020B0606020202030204" pitchFamily="34" charset="0"/>
              </a:rPr>
              <a:t>F</a:t>
            </a:r>
            <a:r>
              <a:rPr lang="en-GB" sz="3200" dirty="0" err="1">
                <a:latin typeface="Arial Narrow" panose="020B0606020202030204" pitchFamily="34" charset="0"/>
              </a:rPr>
              <a:t>okus</a:t>
            </a:r>
            <a:r>
              <a:rPr lang="en-GB" sz="3200" dirty="0">
                <a:latin typeface="Arial Narrow" panose="020B0606020202030204" pitchFamily="34" charset="0"/>
              </a:rPr>
              <a:t> pada </a:t>
            </a:r>
            <a:r>
              <a:rPr lang="en-GB" sz="3200" dirty="0" err="1">
                <a:latin typeface="Arial Narrow" panose="020B0606020202030204" pitchFamily="34" charset="0"/>
              </a:rPr>
              <a:t>identitas</a:t>
            </a:r>
            <a:r>
              <a:rPr lang="en-GB" sz="3200" dirty="0">
                <a:latin typeface="Arial Narrow" panose="020B0606020202030204" pitchFamily="34" charset="0"/>
              </a:rPr>
              <a:t> </a:t>
            </a:r>
            <a:r>
              <a:rPr lang="en-GB" sz="3200" dirty="0" err="1">
                <a:latin typeface="Arial Narrow" panose="020B0606020202030204" pitchFamily="34" charset="0"/>
              </a:rPr>
              <a:t>diri</a:t>
            </a:r>
            <a:r>
              <a:rPr lang="en-GB" sz="3200" dirty="0">
                <a:latin typeface="Arial Narrow" panose="020B0606020202030204" pitchFamily="34" charset="0"/>
              </a:rPr>
              <a:t>, </a:t>
            </a:r>
            <a:r>
              <a:rPr lang="en-GB" sz="3200" dirty="0" err="1">
                <a:latin typeface="Arial Narrow" panose="020B0606020202030204" pitchFamily="34" charset="0"/>
              </a:rPr>
              <a:t>kemandirian</a:t>
            </a:r>
            <a:r>
              <a:rPr lang="en-GB" sz="3200" dirty="0">
                <a:latin typeface="Arial Narrow" panose="020B0606020202030204" pitchFamily="34" charset="0"/>
              </a:rPr>
              <a:t>, </a:t>
            </a:r>
            <a:r>
              <a:rPr lang="en-GB" sz="3200" dirty="0" err="1">
                <a:latin typeface="Arial Narrow" panose="020B0606020202030204" pitchFamily="34" charset="0"/>
              </a:rPr>
              <a:t>relasi</a:t>
            </a:r>
            <a:r>
              <a:rPr lang="en-GB" sz="3200" dirty="0">
                <a:latin typeface="Arial Narrow" panose="020B0606020202030204" pitchFamily="34" charset="0"/>
              </a:rPr>
              <a:t> </a:t>
            </a:r>
            <a:r>
              <a:rPr lang="en-GB" sz="3200" dirty="0" err="1">
                <a:latin typeface="Arial Narrow" panose="020B0606020202030204" pitchFamily="34" charset="0"/>
              </a:rPr>
              <a:t>sosial</a:t>
            </a:r>
            <a:r>
              <a:rPr lang="en-GB" sz="3200" dirty="0">
                <a:latin typeface="Arial Narrow" panose="020B0606020202030204" pitchFamily="34" charset="0"/>
              </a:rPr>
              <a:t>, </a:t>
            </a:r>
            <a:r>
              <a:rPr lang="en-GB" sz="3200" dirty="0" err="1">
                <a:latin typeface="Arial Narrow" panose="020B0606020202030204" pitchFamily="34" charset="0"/>
              </a:rPr>
              <a:t>berpikir</a:t>
            </a:r>
            <a:r>
              <a:rPr lang="en-GB" sz="3200" dirty="0">
                <a:latin typeface="Arial Narrow" panose="020B0606020202030204" pitchFamily="34" charset="0"/>
              </a:rPr>
              <a:t> </a:t>
            </a:r>
            <a:r>
              <a:rPr lang="en-GB" sz="3200" dirty="0" err="1">
                <a:latin typeface="Arial Narrow" panose="020B0606020202030204" pitchFamily="34" charset="0"/>
              </a:rPr>
              <a:t>kritis</a:t>
            </a:r>
            <a:r>
              <a:rPr lang="en-GB" sz="3200" dirty="0">
                <a:latin typeface="Arial Narrow" panose="020B0606020202030204" pitchFamily="34" charset="0"/>
              </a:rPr>
              <a:t> dan </a:t>
            </a:r>
            <a:r>
              <a:rPr lang="en-GB" sz="3200" dirty="0" err="1">
                <a:latin typeface="Arial Narrow" panose="020B0606020202030204" pitchFamily="34" charset="0"/>
              </a:rPr>
              <a:t>persiapan</a:t>
            </a:r>
            <a:r>
              <a:rPr lang="en-GB" sz="3200" dirty="0">
                <a:latin typeface="Arial Narrow" panose="020B0606020202030204" pitchFamily="34" charset="0"/>
              </a:rPr>
              <a:t> masa </a:t>
            </a:r>
            <a:r>
              <a:rPr lang="en-GB" sz="3200" dirty="0" err="1">
                <a:latin typeface="Arial Narrow" panose="020B0606020202030204" pitchFamily="34" charset="0"/>
              </a:rPr>
              <a:t>depan</a:t>
            </a:r>
            <a:endParaRPr sz="3200" dirty="0">
              <a:latin typeface="Arial Narrow" panose="020B0606020202030204" pitchFamily="34" charset="0"/>
            </a:endParaRP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sz="3200" dirty="0">
              <a:latin typeface="Arial Narrow" panose="020B0606020202030204" pitchFamily="34" charset="0"/>
            </a:endParaRP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lang="pt-BR" sz="3200" dirty="0">
              <a:latin typeface="Arial Narrow" panose="020B0606020202030204" pitchFamily="34" charset="0"/>
            </a:endParaRP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r>
              <a:rPr sz="3200" dirty="0">
                <a:latin typeface="Arial Narrow" panose="020B0606020202030204" pitchFamily="34" charset="0"/>
              </a:rPr>
              <a:t> </a:t>
            </a: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dirty="0"/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r>
              <a:rPr dirty="0"/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95487" y="1600200"/>
            <a:ext cx="3471672" cy="4297680"/>
          </a:xfrm>
          <a:prstGeom prst="roundRect">
            <a:avLst/>
          </a:prstGeom>
          <a:solidFill>
            <a:srgbClr val="D3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96655" y="1828800"/>
            <a:ext cx="3069336" cy="6188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dirty="0" err="1"/>
              <a:t>Dewasa</a:t>
            </a:r>
            <a:endParaRPr dirty="0"/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r>
              <a:rPr lang="en-GB" sz="3200" dirty="0" err="1">
                <a:latin typeface="Arial Narrow" panose="020B0606020202030204" pitchFamily="34" charset="0"/>
              </a:rPr>
              <a:t>Fokus</a:t>
            </a:r>
            <a:r>
              <a:rPr lang="en-GB" sz="3200" dirty="0">
                <a:latin typeface="Arial Narrow" panose="020B0606020202030204" pitchFamily="34" charset="0"/>
              </a:rPr>
              <a:t> pada </a:t>
            </a:r>
            <a:r>
              <a:rPr lang="en-GB" sz="3200" dirty="0" err="1">
                <a:latin typeface="Arial Narrow" panose="020B0606020202030204" pitchFamily="34" charset="0"/>
              </a:rPr>
              <a:t>pengalaman</a:t>
            </a:r>
            <a:r>
              <a:rPr lang="en-GB" sz="3200" dirty="0">
                <a:latin typeface="Arial Narrow" panose="020B0606020202030204" pitchFamily="34" charset="0"/>
              </a:rPr>
              <a:t>, </a:t>
            </a:r>
            <a:r>
              <a:rPr lang="en-GB" sz="3200" dirty="0" err="1">
                <a:latin typeface="Arial Narrow" panose="020B0606020202030204" pitchFamily="34" charset="0"/>
              </a:rPr>
              <a:t>kebutuhan</a:t>
            </a:r>
            <a:r>
              <a:rPr lang="en-GB" sz="3200" dirty="0">
                <a:latin typeface="Arial Narrow" panose="020B0606020202030204" pitchFamily="34" charset="0"/>
              </a:rPr>
              <a:t> </a:t>
            </a:r>
            <a:r>
              <a:rPr lang="en-GB" sz="3200" dirty="0" err="1">
                <a:latin typeface="Arial Narrow" panose="020B0606020202030204" pitchFamily="34" charset="0"/>
              </a:rPr>
              <a:t>nyata</a:t>
            </a:r>
            <a:r>
              <a:rPr lang="en-GB" sz="3200" dirty="0">
                <a:latin typeface="Arial Narrow" panose="020B0606020202030204" pitchFamily="34" charset="0"/>
              </a:rPr>
              <a:t>, </a:t>
            </a:r>
            <a:r>
              <a:rPr lang="en-GB" sz="3200" dirty="0" err="1">
                <a:latin typeface="Arial Narrow" panose="020B0606020202030204" pitchFamily="34" charset="0"/>
              </a:rPr>
              <a:t>pemecahan</a:t>
            </a:r>
            <a:r>
              <a:rPr lang="en-GB" sz="3200" dirty="0">
                <a:latin typeface="Arial Narrow" panose="020B0606020202030204" pitchFamily="34" charset="0"/>
              </a:rPr>
              <a:t> </a:t>
            </a:r>
            <a:r>
              <a:rPr lang="en-GB" sz="3200" dirty="0" err="1">
                <a:latin typeface="Arial Narrow" panose="020B0606020202030204" pitchFamily="34" charset="0"/>
              </a:rPr>
              <a:t>masalah</a:t>
            </a:r>
            <a:r>
              <a:rPr lang="en-GB" sz="3200" dirty="0">
                <a:latin typeface="Arial Narrow" panose="020B0606020202030204" pitchFamily="34" charset="0"/>
              </a:rPr>
              <a:t>, </a:t>
            </a:r>
            <a:r>
              <a:rPr lang="en-GB" sz="3200" dirty="0" err="1">
                <a:latin typeface="Arial Narrow" panose="020B0606020202030204" pitchFamily="34" charset="0"/>
              </a:rPr>
              <a:t>kemandirian</a:t>
            </a:r>
            <a:r>
              <a:rPr lang="en-GB" sz="3200" dirty="0">
                <a:latin typeface="Arial Narrow" panose="020B0606020202030204" pitchFamily="34" charset="0"/>
              </a:rPr>
              <a:t> dan </a:t>
            </a:r>
            <a:r>
              <a:rPr lang="en-GB" sz="3200" dirty="0" err="1">
                <a:latin typeface="Arial Narrow" panose="020B0606020202030204" pitchFamily="34" charset="0"/>
              </a:rPr>
              <a:t>relevansi</a:t>
            </a:r>
            <a:endParaRPr sz="3200" dirty="0">
              <a:latin typeface="Arial Narrow" panose="020B0606020202030204" pitchFamily="34" charset="0"/>
            </a:endParaRP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r>
              <a:rPr sz="3200" dirty="0">
                <a:latin typeface="Arial Narrow" panose="020B0606020202030204" pitchFamily="34" charset="0"/>
              </a:rPr>
              <a:t> </a:t>
            </a: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sz="3200" dirty="0">
              <a:latin typeface="Arial Narrow" panose="020B0606020202030204" pitchFamily="34" charset="0"/>
            </a:endParaRP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sz="3200" dirty="0">
              <a:latin typeface="Arial Narrow" panose="020B0606020202030204" pitchFamily="34" charset="0"/>
            </a:endParaRP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r>
              <a:rPr dirty="0"/>
              <a:t> </a:t>
            </a: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" y="228600"/>
            <a:ext cx="502920" cy="502920"/>
          </a:xfrm>
          <a:prstGeom prst="ellipse">
            <a:avLst/>
          </a:prstGeom>
          <a:solidFill>
            <a:srgbClr val="D3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292840" y="320040"/>
            <a:ext cx="411480" cy="411480"/>
          </a:xfrm>
          <a:prstGeom prst="ellipse">
            <a:avLst/>
          </a:prstGeom>
          <a:solidFill>
            <a:srgbClr val="F4D3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20040" y="6217920"/>
            <a:ext cx="365760" cy="365760"/>
          </a:xfrm>
          <a:prstGeom prst="ellipse">
            <a:avLst/>
          </a:prstGeom>
          <a:solidFill>
            <a:srgbClr val="F4D3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475720" y="6172200"/>
            <a:ext cx="502920" cy="502920"/>
          </a:xfrm>
          <a:prstGeom prst="ellipse">
            <a:avLst/>
          </a:prstGeom>
          <a:solidFill>
            <a:srgbClr val="D3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7E6785"/>
                </a:solidFill>
                <a:latin typeface="Aptos Display"/>
              </a:defRPr>
            </a:pPr>
            <a:r>
              <a:t>1. Pendidikan Anak Usia Dini (PAUD)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560" y="1019443"/>
            <a:ext cx="116480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43434E"/>
                </a:solidFill>
                <a:latin typeface="Aptos"/>
              </a:defRPr>
            </a:pPr>
            <a:r>
              <a:rPr sz="2400" dirty="0">
                <a:latin typeface="Arial Narrow" panose="020B0606020202030204" pitchFamily="34" charset="0"/>
              </a:rPr>
              <a:t>Pendidikan </a:t>
            </a:r>
            <a:r>
              <a:rPr sz="2400" dirty="0" err="1">
                <a:latin typeface="Arial Narrow" panose="020B0606020202030204" pitchFamily="34" charset="0"/>
              </a:rPr>
              <a:t>sebagai</a:t>
            </a:r>
            <a:r>
              <a:rPr sz="2400" dirty="0">
                <a:latin typeface="Arial Narrow" panose="020B0606020202030204" pitchFamily="34" charset="0"/>
              </a:rPr>
              <a:t> proses </a:t>
            </a:r>
            <a:r>
              <a:rPr sz="2400" dirty="0" err="1">
                <a:latin typeface="Arial Narrow" panose="020B0606020202030204" pitchFamily="34" charset="0"/>
              </a:rPr>
              <a:t>pembinaan</a:t>
            </a:r>
            <a:r>
              <a:rPr sz="2400" dirty="0">
                <a:latin typeface="Arial Narrow" panose="020B0606020202030204" pitchFamily="34" charset="0"/>
              </a:rPr>
              <a:t>, </a:t>
            </a:r>
            <a:r>
              <a:rPr sz="2400" dirty="0" err="1">
                <a:latin typeface="Arial Narrow" panose="020B0606020202030204" pitchFamily="34" charset="0"/>
              </a:rPr>
              <a:t>pengasuhan</a:t>
            </a:r>
            <a:r>
              <a:rPr sz="2400" dirty="0">
                <a:latin typeface="Arial Narrow" panose="020B0606020202030204" pitchFamily="34" charset="0"/>
              </a:rPr>
              <a:t>, </a:t>
            </a:r>
            <a:r>
              <a:rPr sz="2400" dirty="0" err="1">
                <a:latin typeface="Arial Narrow" panose="020B0606020202030204" pitchFamily="34" charset="0"/>
              </a:rPr>
              <a:t>perawatan</a:t>
            </a:r>
            <a:r>
              <a:rPr sz="2400" dirty="0">
                <a:latin typeface="Arial Narrow" panose="020B0606020202030204" pitchFamily="34" charset="0"/>
              </a:rPr>
              <a:t>, dan </a:t>
            </a:r>
            <a:r>
              <a:rPr sz="2400" dirty="0" err="1">
                <a:latin typeface="Arial Narrow" panose="020B0606020202030204" pitchFamily="34" charset="0"/>
              </a:rPr>
              <a:t>pembelajaran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secara</a:t>
            </a:r>
            <a:r>
              <a:rPr sz="2400" dirty="0">
                <a:latin typeface="Arial Narrow" panose="020B0606020202030204" pitchFamily="34" charset="0"/>
              </a:rPr>
              <a:t> </a:t>
            </a:r>
            <a:r>
              <a:rPr sz="2400" dirty="0" err="1">
                <a:latin typeface="Arial Narrow" panose="020B0606020202030204" pitchFamily="34" charset="0"/>
              </a:rPr>
              <a:t>holistik</a:t>
            </a:r>
            <a:r>
              <a:rPr sz="1600" dirty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607040" cy="5409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endParaRPr lang="en-GB" sz="2800" dirty="0">
              <a:latin typeface="Arial Narrow" panose="020B0606020202030204" pitchFamily="34" charset="0"/>
            </a:endParaRPr>
          </a:p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rPr sz="2800" dirty="0">
                <a:latin typeface="Arial Narrow" panose="020B0606020202030204" pitchFamily="34" charset="0"/>
              </a:rPr>
              <a:t>PAUD </a:t>
            </a:r>
            <a:r>
              <a:rPr sz="2800" dirty="0" err="1">
                <a:latin typeface="Arial Narrow" panose="020B0606020202030204" pitchFamily="34" charset="0"/>
              </a:rPr>
              <a:t>meletakkan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dasar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bagi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pertumbuhan</a:t>
            </a:r>
            <a:r>
              <a:rPr sz="2800" dirty="0">
                <a:latin typeface="Arial Narrow" panose="020B0606020202030204" pitchFamily="34" charset="0"/>
              </a:rPr>
              <a:t> dan </a:t>
            </a:r>
            <a:r>
              <a:rPr sz="2800" dirty="0" err="1">
                <a:latin typeface="Arial Narrow" panose="020B0606020202030204" pitchFamily="34" charset="0"/>
              </a:rPr>
              <a:t>perkembangan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anak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sesuai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potensi</a:t>
            </a:r>
            <a:r>
              <a:rPr sz="2800" dirty="0">
                <a:latin typeface="Arial Narrow" panose="020B0606020202030204" pitchFamily="34" charset="0"/>
              </a:rPr>
              <a:t> yang </a:t>
            </a:r>
            <a:r>
              <a:rPr sz="2800" dirty="0" err="1">
                <a:latin typeface="Arial Narrow" panose="020B0606020202030204" pitchFamily="34" charset="0"/>
              </a:rPr>
              <a:t>dimiliki</a:t>
            </a:r>
            <a:r>
              <a:rPr sz="2800" dirty="0">
                <a:latin typeface="Arial Narrow" panose="020B0606020202030204" pitchFamily="34" charset="0"/>
              </a:rPr>
              <a:t>.</a:t>
            </a:r>
          </a:p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rPr sz="2800" dirty="0" err="1">
                <a:latin typeface="Arial Narrow" panose="020B0606020202030204" pitchFamily="34" charset="0"/>
              </a:rPr>
              <a:t>Perkembangan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mencakup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aspek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fisik-motorik</a:t>
            </a:r>
            <a:r>
              <a:rPr sz="2800" dirty="0">
                <a:latin typeface="Arial Narrow" panose="020B0606020202030204" pitchFamily="34" charset="0"/>
              </a:rPr>
              <a:t>, </a:t>
            </a:r>
            <a:r>
              <a:rPr sz="2800" dirty="0" err="1">
                <a:latin typeface="Arial Narrow" panose="020B0606020202030204" pitchFamily="34" charset="0"/>
              </a:rPr>
              <a:t>kognitif</a:t>
            </a:r>
            <a:r>
              <a:rPr sz="2800" dirty="0">
                <a:latin typeface="Arial Narrow" panose="020B0606020202030204" pitchFamily="34" charset="0"/>
              </a:rPr>
              <a:t>, </a:t>
            </a:r>
            <a:r>
              <a:rPr sz="2800" dirty="0" err="1">
                <a:latin typeface="Arial Narrow" panose="020B0606020202030204" pitchFamily="34" charset="0"/>
              </a:rPr>
              <a:t>bahasa</a:t>
            </a:r>
            <a:r>
              <a:rPr sz="2800" dirty="0">
                <a:latin typeface="Arial Narrow" panose="020B0606020202030204" pitchFamily="34" charset="0"/>
              </a:rPr>
              <a:t>, </a:t>
            </a:r>
            <a:r>
              <a:rPr sz="2800" dirty="0" err="1">
                <a:latin typeface="Arial Narrow" panose="020B0606020202030204" pitchFamily="34" charset="0"/>
              </a:rPr>
              <a:t>sosial-emosional</a:t>
            </a:r>
            <a:r>
              <a:rPr sz="2800" dirty="0">
                <a:latin typeface="Arial Narrow" panose="020B0606020202030204" pitchFamily="34" charset="0"/>
              </a:rPr>
              <a:t>, </a:t>
            </a:r>
            <a:r>
              <a:rPr sz="2800" dirty="0" err="1">
                <a:latin typeface="Arial Narrow" panose="020B0606020202030204" pitchFamily="34" charset="0"/>
              </a:rPr>
              <a:t>nilai</a:t>
            </a:r>
            <a:r>
              <a:rPr sz="2800" dirty="0">
                <a:latin typeface="Arial Narrow" panose="020B0606020202030204" pitchFamily="34" charset="0"/>
              </a:rPr>
              <a:t>/agama, </a:t>
            </a:r>
            <a:r>
              <a:rPr sz="2800" dirty="0" err="1">
                <a:latin typeface="Arial Narrow" panose="020B0606020202030204" pitchFamily="34" charset="0"/>
              </a:rPr>
              <a:t>kreativitas</a:t>
            </a:r>
            <a:r>
              <a:rPr sz="2800" dirty="0">
                <a:latin typeface="Arial Narrow" panose="020B0606020202030204" pitchFamily="34" charset="0"/>
              </a:rPr>
              <a:t>, dan </a:t>
            </a:r>
            <a:r>
              <a:rPr sz="2800" dirty="0" err="1">
                <a:latin typeface="Arial Narrow" panose="020B0606020202030204" pitchFamily="34" charset="0"/>
              </a:rPr>
              <a:t>kecerdasan</a:t>
            </a:r>
            <a:r>
              <a:rPr sz="2800" dirty="0">
                <a:latin typeface="Arial Narrow" panose="020B0606020202030204" pitchFamily="34" charset="0"/>
              </a:rPr>
              <a:t>.</a:t>
            </a:r>
          </a:p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rPr sz="2800" dirty="0">
                <a:latin typeface="Arial Narrow" panose="020B0606020202030204" pitchFamily="34" charset="0"/>
              </a:rPr>
              <a:t>Anak </a:t>
            </a:r>
            <a:r>
              <a:rPr sz="2800" dirty="0" err="1">
                <a:latin typeface="Arial Narrow" panose="020B0606020202030204" pitchFamily="34" charset="0"/>
              </a:rPr>
              <a:t>dipandang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sebagai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subjek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pendidikan</a:t>
            </a:r>
            <a:r>
              <a:rPr sz="2800" dirty="0">
                <a:latin typeface="Arial Narrow" panose="020B0606020202030204" pitchFamily="34" charset="0"/>
              </a:rPr>
              <a:t> yang </a:t>
            </a:r>
            <a:r>
              <a:rPr sz="2800" dirty="0" err="1">
                <a:latin typeface="Arial Narrow" panose="020B0606020202030204" pitchFamily="34" charset="0"/>
              </a:rPr>
              <a:t>aktif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berinteraksi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dengan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lingkungan</a:t>
            </a:r>
            <a:r>
              <a:rPr sz="2800" dirty="0">
                <a:latin typeface="Arial Narrow" panose="020B0606020202030204" pitchFamily="34" charset="0"/>
              </a:rPr>
              <a:t>.</a:t>
            </a:r>
          </a:p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rPr sz="2800" dirty="0" err="1">
                <a:latin typeface="Arial Narrow" panose="020B0606020202030204" pitchFamily="34" charset="0"/>
              </a:rPr>
              <a:t>Pembelajaran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sesuai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tahap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perkembangan</a:t>
            </a:r>
            <a:r>
              <a:rPr sz="2800" dirty="0">
                <a:latin typeface="Arial Narrow" panose="020B0606020202030204" pitchFamily="34" charset="0"/>
              </a:rPr>
              <a:t>: </a:t>
            </a:r>
            <a:r>
              <a:rPr sz="2800" dirty="0" err="1">
                <a:latin typeface="Arial Narrow" panose="020B0606020202030204" pitchFamily="34" charset="0"/>
              </a:rPr>
              <a:t>konkret</a:t>
            </a:r>
            <a:r>
              <a:rPr sz="2800" dirty="0">
                <a:latin typeface="Arial Narrow" panose="020B0606020202030204" pitchFamily="34" charset="0"/>
              </a:rPr>
              <a:t>, </a:t>
            </a:r>
            <a:r>
              <a:rPr sz="2800" dirty="0" err="1">
                <a:latin typeface="Arial Narrow" panose="020B0606020202030204" pitchFamily="34" charset="0"/>
              </a:rPr>
              <a:t>menyenangkan</a:t>
            </a:r>
            <a:r>
              <a:rPr sz="2800" dirty="0">
                <a:latin typeface="Arial Narrow" panose="020B0606020202030204" pitchFamily="34" charset="0"/>
              </a:rPr>
              <a:t>, </a:t>
            </a:r>
            <a:r>
              <a:rPr sz="2800" dirty="0" err="1">
                <a:latin typeface="Arial Narrow" panose="020B0606020202030204" pitchFamily="34" charset="0"/>
              </a:rPr>
              <a:t>bermakna</a:t>
            </a:r>
            <a:r>
              <a:rPr sz="2800" dirty="0">
                <a:latin typeface="Arial Narrow" panose="020B0606020202030204" pitchFamily="34" charset="0"/>
              </a:rPr>
              <a:t>, dan </a:t>
            </a:r>
            <a:r>
              <a:rPr sz="2800" dirty="0" err="1">
                <a:latin typeface="Arial Narrow" panose="020B0606020202030204" pitchFamily="34" charset="0"/>
              </a:rPr>
              <a:t>memberi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kesempatan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bermain</a:t>
            </a:r>
            <a:r>
              <a:rPr sz="2800" dirty="0">
                <a:latin typeface="Arial Narrow" panose="020B0606020202030204" pitchFamily="34" charset="0"/>
              </a:rPr>
              <a:t>.</a:t>
            </a:r>
          </a:p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rPr sz="2800" dirty="0">
                <a:latin typeface="Arial Narrow" panose="020B0606020202030204" pitchFamily="34" charset="0"/>
              </a:rPr>
              <a:t>Orang </a:t>
            </a:r>
            <a:r>
              <a:rPr sz="2800" dirty="0" err="1">
                <a:latin typeface="Arial Narrow" panose="020B0606020202030204" pitchFamily="34" charset="0"/>
              </a:rPr>
              <a:t>tua</a:t>
            </a:r>
            <a:r>
              <a:rPr sz="2800" dirty="0">
                <a:latin typeface="Arial Narrow" panose="020B0606020202030204" pitchFamily="34" charset="0"/>
              </a:rPr>
              <a:t> dan </a:t>
            </a:r>
            <a:r>
              <a:rPr sz="2800" dirty="0" err="1">
                <a:latin typeface="Arial Narrow" panose="020B0606020202030204" pitchFamily="34" charset="0"/>
              </a:rPr>
              <a:t>pendidik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memiliki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peran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penting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dalam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menciptakan</a:t>
            </a:r>
            <a:r>
              <a:rPr sz="2800" dirty="0">
                <a:latin typeface="Arial Narrow" panose="020B0606020202030204" pitchFamily="34" charset="0"/>
              </a:rPr>
              <a:t> </a:t>
            </a:r>
            <a:r>
              <a:rPr sz="2800" dirty="0" err="1">
                <a:latin typeface="Arial Narrow" panose="020B0606020202030204" pitchFamily="34" charset="0"/>
              </a:rPr>
              <a:t>lingkungan</a:t>
            </a:r>
            <a:r>
              <a:rPr sz="2800" dirty="0">
                <a:latin typeface="Arial Narrow" panose="020B0606020202030204" pitchFamily="34" charset="0"/>
              </a:rPr>
              <a:t> yang </a:t>
            </a:r>
            <a:r>
              <a:rPr sz="2800" dirty="0" err="1">
                <a:latin typeface="Arial Narrow" panose="020B0606020202030204" pitchFamily="34" charset="0"/>
              </a:rPr>
              <a:t>aman</a:t>
            </a:r>
            <a:r>
              <a:rPr sz="2800" dirty="0">
                <a:latin typeface="Arial Narrow" panose="020B0606020202030204" pitchFamily="34" charset="0"/>
              </a:rPr>
              <a:t>, </a:t>
            </a:r>
            <a:r>
              <a:rPr sz="2800" dirty="0" err="1">
                <a:latin typeface="Arial Narrow" panose="020B0606020202030204" pitchFamily="34" charset="0"/>
              </a:rPr>
              <a:t>hangat</a:t>
            </a:r>
            <a:r>
              <a:rPr sz="2800" dirty="0">
                <a:latin typeface="Arial Narrow" panose="020B0606020202030204" pitchFamily="34" charset="0"/>
              </a:rPr>
              <a:t>, dan </a:t>
            </a:r>
            <a:r>
              <a:rPr sz="2800" dirty="0" err="1">
                <a:latin typeface="Arial Narrow" panose="020B0606020202030204" pitchFamily="34" charset="0"/>
              </a:rPr>
              <a:t>stimulatif</a:t>
            </a:r>
            <a:r>
              <a:rPr sz="2800" dirty="0">
                <a:latin typeface="Arial Narrow" panose="020B0606020202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" y="228600"/>
            <a:ext cx="502920" cy="502920"/>
          </a:xfrm>
          <a:prstGeom prst="ellipse">
            <a:avLst/>
          </a:prstGeom>
          <a:solidFill>
            <a:srgbClr val="DED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292840" y="320040"/>
            <a:ext cx="411480" cy="411480"/>
          </a:xfrm>
          <a:prstGeom prst="ellipse">
            <a:avLst/>
          </a:prstGeom>
          <a:solidFill>
            <a:srgbClr val="D3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20040" y="6217920"/>
            <a:ext cx="365760" cy="365760"/>
          </a:xfrm>
          <a:prstGeom prst="ellipse">
            <a:avLst/>
          </a:prstGeom>
          <a:solidFill>
            <a:srgbClr val="D3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475720" y="6172200"/>
            <a:ext cx="502920" cy="502920"/>
          </a:xfrm>
          <a:prstGeom prst="ellipse">
            <a:avLst/>
          </a:prstGeom>
          <a:solidFill>
            <a:srgbClr val="DED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7E6785"/>
                </a:solidFill>
                <a:latin typeface="Aptos Display"/>
              </a:defRPr>
            </a:pPr>
            <a:r>
              <a:t>Pemikiran yang Relevan bagi Praktik PAUD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417320"/>
            <a:ext cx="1051560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43434E"/>
                </a:solidFill>
                <a:latin typeface="Aptos"/>
              </a:defRPr>
            </a:pPr>
            <a:r>
              <a:t>Jean Piaget: perkembangan kognitif berlangsung melalui tahapan; pengalaman konkret penting untuk membangun pemahaman.</a:t>
            </a:r>
          </a:p>
          <a:p>
            <a:pPr>
              <a:spcAft>
                <a:spcPts val="900"/>
              </a:spcAft>
              <a:defRPr sz="1900" b="0">
                <a:solidFill>
                  <a:srgbClr val="43434E"/>
                </a:solidFill>
                <a:latin typeface="Aptos"/>
              </a:defRPr>
            </a:pPr>
            <a:r>
              <a:t>Lev Vygotsky: interaksi sosial dan dukungan orang yang lebih mampu membantu perkembangan belajar anak.</a:t>
            </a:r>
          </a:p>
          <a:p>
            <a:pPr>
              <a:spcAft>
                <a:spcPts val="900"/>
              </a:spcAft>
              <a:defRPr sz="1900" b="0">
                <a:solidFill>
                  <a:srgbClr val="43434E"/>
                </a:solidFill>
                <a:latin typeface="Aptos"/>
              </a:defRPr>
            </a:pPr>
            <a:r>
              <a:t>Inti yang dapat diterapkan: hormati tahap perkembangan, gunakan pengalaman nyata, sediakan lingkungan kaya stimulasi, dan berikan pendampingan bertahap.</a:t>
            </a:r>
          </a:p>
          <a:p>
            <a:pPr>
              <a:spcAft>
                <a:spcPts val="900"/>
              </a:spcAft>
              <a:defRPr sz="1900" b="0">
                <a:solidFill>
                  <a:srgbClr val="43434E"/>
                </a:solidFill>
                <a:latin typeface="Aptos"/>
              </a:defRPr>
            </a:pPr>
            <a:r>
              <a:t>Implikasi bagi pendidik: mengamati anak terlebih dahulu, kemudian merancang stimulasi yang sesuai—bukan sekadar mengejar hasil.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" y="228600"/>
            <a:ext cx="502920" cy="502920"/>
          </a:xfrm>
          <a:prstGeom prst="ellipse">
            <a:avLst/>
          </a:prstGeom>
          <a:solidFill>
            <a:srgbClr val="CCE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292840" y="320040"/>
            <a:ext cx="411480" cy="411480"/>
          </a:xfrm>
          <a:prstGeom prst="ellipse">
            <a:avLst/>
          </a:prstGeom>
          <a:solidFill>
            <a:srgbClr val="FAE0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20040" y="6217920"/>
            <a:ext cx="365760" cy="365760"/>
          </a:xfrm>
          <a:prstGeom prst="ellipse">
            <a:avLst/>
          </a:prstGeom>
          <a:solidFill>
            <a:srgbClr val="FAE0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475720" y="6172200"/>
            <a:ext cx="502920" cy="502920"/>
          </a:xfrm>
          <a:prstGeom prst="ellipse">
            <a:avLst/>
          </a:prstGeom>
          <a:solidFill>
            <a:srgbClr val="CCE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7E6785"/>
                </a:solidFill>
                <a:latin typeface="Aptos Display"/>
              </a:defRPr>
            </a:pPr>
            <a:r>
              <a:t>3. Model/Pendekatan Pendidikan Anak Usia Dini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2539746" cy="4297680"/>
          </a:xfrm>
          <a:prstGeom prst="roundRect">
            <a:avLst/>
          </a:prstGeom>
          <a:solidFill>
            <a:srgbClr val="F4D3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6008" y="1828800"/>
            <a:ext cx="2408681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sz="3600" dirty="0" err="1">
                <a:latin typeface="Arial Narrow" panose="020B0606020202030204" pitchFamily="34" charset="0"/>
              </a:rPr>
              <a:t>Pendekatan</a:t>
            </a:r>
            <a:r>
              <a:rPr sz="3600" dirty="0">
                <a:latin typeface="Arial Narrow" panose="020B0606020202030204" pitchFamily="34" charset="0"/>
              </a:rPr>
              <a:t> </a:t>
            </a:r>
            <a:r>
              <a:rPr sz="3600" dirty="0" err="1">
                <a:latin typeface="Arial Narrow" panose="020B0606020202030204" pitchFamily="34" charset="0"/>
              </a:rPr>
              <a:t>bermain</a:t>
            </a:r>
            <a:endParaRPr sz="3600" dirty="0">
              <a:latin typeface="Arial Narrow" panose="020B0606020202030204" pitchFamily="34" charset="0"/>
            </a:endParaRP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3435858" y="1417320"/>
            <a:ext cx="2539746" cy="4297680"/>
          </a:xfrm>
          <a:prstGeom prst="roundRect">
            <a:avLst/>
          </a:prstGeom>
          <a:solidFill>
            <a:srgbClr val="DED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37026" y="1645920"/>
            <a:ext cx="213741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sz="2800" dirty="0" err="1"/>
              <a:t>Pendekatan</a:t>
            </a:r>
            <a:r>
              <a:rPr sz="2800" dirty="0"/>
              <a:t> </a:t>
            </a:r>
            <a:r>
              <a:rPr sz="2800" dirty="0" err="1"/>
              <a:t>berpusat</a:t>
            </a:r>
            <a:r>
              <a:rPr sz="2800" dirty="0"/>
              <a:t> pada </a:t>
            </a:r>
            <a:r>
              <a:rPr sz="2800" dirty="0" err="1"/>
              <a:t>anak</a:t>
            </a:r>
            <a:endParaRPr sz="2800" dirty="0"/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6231636" y="1417320"/>
            <a:ext cx="2539746" cy="4297680"/>
          </a:xfrm>
          <a:prstGeom prst="roundRect">
            <a:avLst/>
          </a:prstGeom>
          <a:solidFill>
            <a:srgbClr val="D3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32804" y="1645920"/>
            <a:ext cx="213741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sz="2800" dirty="0" err="1"/>
              <a:t>Pendekatan</a:t>
            </a:r>
            <a:r>
              <a:rPr sz="2800" dirty="0"/>
              <a:t> </a:t>
            </a:r>
            <a:r>
              <a:rPr sz="2800" dirty="0" err="1"/>
              <a:t>humanistik</a:t>
            </a:r>
            <a:endParaRPr sz="2800" dirty="0"/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9027413" y="1097280"/>
            <a:ext cx="2539746" cy="4617720"/>
          </a:xfrm>
          <a:prstGeom prst="roundRect">
            <a:avLst/>
          </a:prstGeom>
          <a:solidFill>
            <a:srgbClr val="CCE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228582" y="1645920"/>
            <a:ext cx="213741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sz="2800" dirty="0" err="1"/>
              <a:t>Pendekatan</a:t>
            </a:r>
            <a:r>
              <a:rPr sz="2800" dirty="0"/>
              <a:t> </a:t>
            </a:r>
            <a:r>
              <a:rPr sz="2800" dirty="0" err="1"/>
              <a:t>holistik</a:t>
            </a:r>
            <a:endParaRPr sz="2800" dirty="0"/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" y="228600"/>
            <a:ext cx="502920" cy="502920"/>
          </a:xfrm>
          <a:prstGeom prst="ellipse">
            <a:avLst/>
          </a:prstGeom>
          <a:solidFill>
            <a:srgbClr val="D3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292840" y="320040"/>
            <a:ext cx="411480" cy="411480"/>
          </a:xfrm>
          <a:prstGeom prst="ellipse">
            <a:avLst/>
          </a:prstGeom>
          <a:solidFill>
            <a:srgbClr val="F4D3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20040" y="6217920"/>
            <a:ext cx="365760" cy="365760"/>
          </a:xfrm>
          <a:prstGeom prst="ellipse">
            <a:avLst/>
          </a:prstGeom>
          <a:solidFill>
            <a:srgbClr val="F4D3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475720" y="6172200"/>
            <a:ext cx="502920" cy="502920"/>
          </a:xfrm>
          <a:prstGeom prst="ellipse">
            <a:avLst/>
          </a:prstGeom>
          <a:solidFill>
            <a:srgbClr val="D3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7E6785"/>
                </a:solidFill>
                <a:latin typeface="Aptos Display"/>
              </a:defRPr>
            </a:pPr>
            <a:r>
              <a:t>Contoh Penerapan Pendekatan PAUD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2539746" cy="4297680"/>
          </a:xfrm>
          <a:prstGeom prst="roundRect">
            <a:avLst/>
          </a:prstGeom>
          <a:solidFill>
            <a:srgbClr val="D3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645920"/>
            <a:ext cx="213741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dirty="0" err="1"/>
              <a:t>Tema</a:t>
            </a:r>
            <a:r>
              <a:rPr dirty="0"/>
              <a:t>: </a:t>
            </a:r>
            <a:r>
              <a:rPr dirty="0" err="1"/>
              <a:t>Tanaman</a:t>
            </a:r>
            <a:endParaRPr dirty="0"/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r>
              <a:rPr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35858" y="1417320"/>
            <a:ext cx="2539746" cy="4297680"/>
          </a:xfrm>
          <a:prstGeom prst="roundRect">
            <a:avLst/>
          </a:prstGeom>
          <a:solidFill>
            <a:srgbClr val="FAE0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37026" y="1645920"/>
            <a:ext cx="213741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dirty="0"/>
              <a:t>Peran guru</a:t>
            </a:r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6231636" y="1417320"/>
            <a:ext cx="2539746" cy="4297680"/>
          </a:xfrm>
          <a:prstGeom prst="roundRect">
            <a:avLst/>
          </a:prstGeom>
          <a:solidFill>
            <a:srgbClr val="CCE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32804" y="1645920"/>
            <a:ext cx="213741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dirty="0"/>
              <a:t>Peran </a:t>
            </a:r>
            <a:r>
              <a:rPr dirty="0" err="1"/>
              <a:t>anak</a:t>
            </a:r>
            <a:endParaRPr dirty="0"/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9027413" y="1417320"/>
            <a:ext cx="2539746" cy="4297680"/>
          </a:xfrm>
          <a:prstGeom prst="roundRect">
            <a:avLst/>
          </a:prstGeom>
          <a:solidFill>
            <a:srgbClr val="DED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228582" y="1645920"/>
            <a:ext cx="213741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dirty="0"/>
              <a:t>Hasil </a:t>
            </a:r>
            <a:r>
              <a:rPr dirty="0" err="1"/>
              <a:t>belajar</a:t>
            </a:r>
            <a:endParaRPr dirty="0"/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" y="228600"/>
            <a:ext cx="502920" cy="502920"/>
          </a:xfrm>
          <a:prstGeom prst="ellipse">
            <a:avLst/>
          </a:prstGeom>
          <a:solidFill>
            <a:srgbClr val="FAE0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292840" y="320040"/>
            <a:ext cx="411480" cy="411480"/>
          </a:xfrm>
          <a:prstGeom prst="ellipse">
            <a:avLst/>
          </a:prstGeom>
          <a:solidFill>
            <a:srgbClr val="DED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20040" y="6217920"/>
            <a:ext cx="365760" cy="365760"/>
          </a:xfrm>
          <a:prstGeom prst="ellipse">
            <a:avLst/>
          </a:prstGeom>
          <a:solidFill>
            <a:srgbClr val="DED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475720" y="6172200"/>
            <a:ext cx="502920" cy="502920"/>
          </a:xfrm>
          <a:prstGeom prst="ellipse">
            <a:avLst/>
          </a:prstGeom>
          <a:solidFill>
            <a:srgbClr val="FAE0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7E6785"/>
                </a:solidFill>
                <a:latin typeface="Aptos Display"/>
              </a:defRPr>
            </a:pPr>
            <a:r>
              <a:t>4. Pendidikan Usia Remaja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t>Remaja berada pada masa transisi menuju kedewasaan dengan perubahan fisik, kognitif, sosial, dan emosional.</a:t>
            </a:r>
          </a:p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t>Kebutuhan pendidikan mencakup pencarian identitas, penerimaan sosial, kemandirian, pengembangan nilai, dan orientasi masa depan.</a:t>
            </a:r>
          </a:p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t>Pembelajaran perlu memberi ruang untuk berpikir kritis, berdiskusi, mengambil keputusan, memecahkan masalah, dan bertanggung jawab.</a:t>
            </a:r>
          </a:p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t>Hubungan pendidik dengan remaja sebaiknya dialogis: tegas pada batas, tetapi tetap menghargai suara dan martabat peserta didik.</a:t>
            </a:r>
          </a:p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t>Literasi digital, kesehatan sosial-emosional, keterampilan hidup, dan kesiapan karier menjadi bagian penting pendidikan remaja.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" y="228600"/>
            <a:ext cx="502920" cy="502920"/>
          </a:xfrm>
          <a:prstGeom prst="ellipse">
            <a:avLst/>
          </a:prstGeom>
          <a:solidFill>
            <a:srgbClr val="F4D3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292840" y="320040"/>
            <a:ext cx="411480" cy="411480"/>
          </a:xfrm>
          <a:prstGeom prst="ellipse">
            <a:avLst/>
          </a:prstGeom>
          <a:solidFill>
            <a:srgbClr val="CCE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20040" y="6217920"/>
            <a:ext cx="365760" cy="365760"/>
          </a:xfrm>
          <a:prstGeom prst="ellipse">
            <a:avLst/>
          </a:prstGeom>
          <a:solidFill>
            <a:srgbClr val="CCE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475720" y="6172200"/>
            <a:ext cx="502920" cy="502920"/>
          </a:xfrm>
          <a:prstGeom prst="ellipse">
            <a:avLst/>
          </a:prstGeom>
          <a:solidFill>
            <a:srgbClr val="F4D3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7E6785"/>
                </a:solidFill>
                <a:latin typeface="Aptos Display"/>
              </a:defRPr>
            </a:pPr>
            <a:r>
              <a:t>5. Pendidikan Orang Dewasa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106070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rPr dirty="0"/>
              <a:t>Orang </a:t>
            </a:r>
            <a:r>
              <a:rPr dirty="0" err="1"/>
              <a:t>dewasa</a:t>
            </a:r>
            <a:r>
              <a:rPr dirty="0"/>
              <a:t> </a:t>
            </a:r>
            <a:r>
              <a:rPr lang="en-GB" dirty="0"/>
              <a:t> </a:t>
            </a:r>
            <a:r>
              <a:rPr lang="en-GB" dirty="0" err="1"/>
              <a:t>dilatar</a:t>
            </a:r>
            <a:r>
              <a:rPr lang="en-GB" dirty="0"/>
              <a:t> </a:t>
            </a:r>
            <a:r>
              <a:rPr lang="en-GB" dirty="0" err="1"/>
              <a:t>belakangi</a:t>
            </a:r>
            <a:r>
              <a:rPr lang="en-GB" dirty="0"/>
              <a:t> oleh </a:t>
            </a:r>
            <a:r>
              <a:rPr dirty="0" err="1"/>
              <a:t>pengalaman</a:t>
            </a:r>
            <a:r>
              <a:rPr dirty="0"/>
              <a:t>, </a:t>
            </a:r>
            <a:r>
              <a:rPr dirty="0" err="1"/>
              <a:t>pengetahuan</a:t>
            </a:r>
            <a:r>
              <a:rPr dirty="0"/>
              <a:t>, </a:t>
            </a:r>
            <a:r>
              <a:rPr dirty="0" err="1"/>
              <a:t>kebutuhan</a:t>
            </a:r>
            <a:r>
              <a:rPr dirty="0"/>
              <a:t>, </a:t>
            </a:r>
            <a:r>
              <a:rPr dirty="0" err="1"/>
              <a:t>peran</a:t>
            </a:r>
            <a:r>
              <a:rPr dirty="0"/>
              <a:t> </a:t>
            </a:r>
            <a:r>
              <a:rPr dirty="0" err="1"/>
              <a:t>sosial</a:t>
            </a:r>
            <a:r>
              <a:rPr dirty="0"/>
              <a:t>, dan </a:t>
            </a:r>
            <a:r>
              <a:rPr dirty="0" err="1"/>
              <a:t>tujuan</a:t>
            </a:r>
            <a:r>
              <a:rPr dirty="0"/>
              <a:t> yang </a:t>
            </a:r>
            <a:r>
              <a:rPr dirty="0" err="1"/>
              <a:t>beragam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rPr dirty="0" err="1"/>
              <a:t>Pembelajaran</a:t>
            </a:r>
            <a:r>
              <a:rPr dirty="0"/>
              <a:t>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lebih</a:t>
            </a:r>
            <a:r>
              <a:rPr dirty="0"/>
              <a:t> </a:t>
            </a:r>
            <a:r>
              <a:rPr dirty="0" err="1"/>
              <a:t>bermakna</a:t>
            </a:r>
            <a:r>
              <a:rPr dirty="0"/>
              <a:t> </a:t>
            </a:r>
            <a:r>
              <a:rPr dirty="0" err="1"/>
              <a:t>ketika</a:t>
            </a:r>
            <a:r>
              <a:rPr dirty="0"/>
              <a:t> </a:t>
            </a:r>
            <a:r>
              <a:rPr dirty="0" err="1"/>
              <a:t>materi</a:t>
            </a:r>
            <a:r>
              <a:rPr dirty="0"/>
              <a:t> </a:t>
            </a:r>
            <a:r>
              <a:rPr dirty="0" err="1"/>
              <a:t>terkait</a:t>
            </a:r>
            <a:r>
              <a:rPr dirty="0"/>
              <a:t> </a:t>
            </a:r>
            <a:r>
              <a:rPr dirty="0" err="1"/>
              <a:t>langsung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kehidupan</a:t>
            </a:r>
            <a:r>
              <a:rPr dirty="0"/>
              <a:t>, </a:t>
            </a:r>
            <a:r>
              <a:rPr dirty="0" err="1"/>
              <a:t>pekerjaan</a:t>
            </a:r>
            <a:r>
              <a:rPr dirty="0"/>
              <a:t>, </a:t>
            </a:r>
            <a:r>
              <a:rPr dirty="0" err="1"/>
              <a:t>keluarga</a:t>
            </a:r>
            <a:r>
              <a:rPr dirty="0"/>
              <a:t>, </a:t>
            </a:r>
            <a:r>
              <a:rPr dirty="0" err="1"/>
              <a:t>komunitas</a:t>
            </a:r>
            <a:r>
              <a:rPr dirty="0"/>
              <a:t>,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kebutuhan</a:t>
            </a:r>
            <a:r>
              <a:rPr dirty="0"/>
              <a:t> </a:t>
            </a:r>
            <a:r>
              <a:rPr dirty="0" err="1"/>
              <a:t>nyata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 </a:t>
            </a:r>
            <a:r>
              <a:rPr dirty="0" err="1"/>
              <a:t>dewasa</a:t>
            </a:r>
            <a:r>
              <a:rPr dirty="0"/>
              <a:t> </a:t>
            </a:r>
            <a:r>
              <a:rPr dirty="0" err="1"/>
              <a:t>membutuhkan</a:t>
            </a:r>
            <a:r>
              <a:rPr dirty="0"/>
              <a:t> </a:t>
            </a:r>
            <a:r>
              <a:rPr dirty="0" err="1"/>
              <a:t>penghargaan</a:t>
            </a:r>
            <a:r>
              <a:rPr dirty="0"/>
              <a:t> </a:t>
            </a:r>
            <a:r>
              <a:rPr dirty="0" err="1"/>
              <a:t>terhadap</a:t>
            </a:r>
            <a:r>
              <a:rPr dirty="0"/>
              <a:t> </a:t>
            </a:r>
            <a:r>
              <a:rPr dirty="0" err="1"/>
              <a:t>pengalaman</a:t>
            </a:r>
            <a:r>
              <a:rPr dirty="0"/>
              <a:t> dan </a:t>
            </a:r>
            <a:r>
              <a:rPr dirty="0" err="1"/>
              <a:t>kesempatan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berpartisipasi</a:t>
            </a:r>
            <a:r>
              <a:rPr dirty="0"/>
              <a:t> </a:t>
            </a:r>
            <a:r>
              <a:rPr dirty="0" err="1"/>
              <a:t>aktif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rPr dirty="0" err="1"/>
              <a:t>Pendekatan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menggunakan</a:t>
            </a:r>
            <a:r>
              <a:rPr dirty="0"/>
              <a:t> </a:t>
            </a:r>
            <a:r>
              <a:rPr dirty="0" err="1"/>
              <a:t>diskusi</a:t>
            </a:r>
            <a:r>
              <a:rPr dirty="0"/>
              <a:t>, </a:t>
            </a:r>
            <a:r>
              <a:rPr dirty="0" err="1"/>
              <a:t>studi</a:t>
            </a:r>
            <a:r>
              <a:rPr dirty="0"/>
              <a:t> </a:t>
            </a:r>
            <a:r>
              <a:rPr dirty="0" err="1"/>
              <a:t>kasus</a:t>
            </a:r>
            <a:r>
              <a:rPr dirty="0"/>
              <a:t>, </a:t>
            </a:r>
            <a:r>
              <a:rPr dirty="0" err="1"/>
              <a:t>praktik</a:t>
            </a:r>
            <a:r>
              <a:rPr dirty="0"/>
              <a:t>, </a:t>
            </a:r>
            <a:r>
              <a:rPr dirty="0" err="1"/>
              <a:t>pemecahan</a:t>
            </a:r>
            <a:r>
              <a:rPr dirty="0"/>
              <a:t> </a:t>
            </a:r>
            <a:r>
              <a:rPr dirty="0" err="1"/>
              <a:t>masalah</a:t>
            </a:r>
            <a:r>
              <a:rPr dirty="0"/>
              <a:t>, </a:t>
            </a:r>
            <a:r>
              <a:rPr dirty="0" err="1"/>
              <a:t>simulasi</a:t>
            </a:r>
            <a:r>
              <a:rPr dirty="0"/>
              <a:t>, </a:t>
            </a:r>
            <a:r>
              <a:rPr dirty="0" err="1"/>
              <a:t>berbagi</a:t>
            </a:r>
            <a:r>
              <a:rPr dirty="0"/>
              <a:t> </a:t>
            </a:r>
            <a:r>
              <a:rPr dirty="0" err="1"/>
              <a:t>pengalaman</a:t>
            </a:r>
            <a:r>
              <a:rPr dirty="0"/>
              <a:t>, dan </a:t>
            </a:r>
            <a:r>
              <a:rPr dirty="0" err="1"/>
              <a:t>refleksi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800" b="0">
                <a:solidFill>
                  <a:srgbClr val="43434E"/>
                </a:solidFill>
                <a:latin typeface="Aptos"/>
              </a:defRPr>
            </a:pPr>
            <a:r>
              <a:rPr dirty="0"/>
              <a:t>Peran </a:t>
            </a:r>
            <a:r>
              <a:rPr dirty="0" err="1"/>
              <a:t>pendidik</a:t>
            </a:r>
            <a:r>
              <a:rPr dirty="0"/>
              <a:t> </a:t>
            </a:r>
            <a:r>
              <a:rPr dirty="0" err="1"/>
              <a:t>bergeser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satu-satunya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informasi</a:t>
            </a:r>
            <a:r>
              <a:rPr dirty="0"/>
              <a:t>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fasilitator</a:t>
            </a:r>
            <a:r>
              <a:rPr dirty="0"/>
              <a:t> proses </a:t>
            </a:r>
            <a:r>
              <a:rPr dirty="0" err="1"/>
              <a:t>belajar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" y="228600"/>
            <a:ext cx="502920" cy="502920"/>
          </a:xfrm>
          <a:prstGeom prst="ellipse">
            <a:avLst/>
          </a:prstGeom>
          <a:solidFill>
            <a:srgbClr val="DED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292840" y="320040"/>
            <a:ext cx="411480" cy="411480"/>
          </a:xfrm>
          <a:prstGeom prst="ellipse">
            <a:avLst/>
          </a:prstGeom>
          <a:solidFill>
            <a:srgbClr val="D3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20040" y="6217920"/>
            <a:ext cx="365760" cy="365760"/>
          </a:xfrm>
          <a:prstGeom prst="ellipse">
            <a:avLst/>
          </a:prstGeom>
          <a:solidFill>
            <a:srgbClr val="D3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475720" y="6172200"/>
            <a:ext cx="502920" cy="502920"/>
          </a:xfrm>
          <a:prstGeom prst="ellipse">
            <a:avLst/>
          </a:prstGeom>
          <a:solidFill>
            <a:srgbClr val="DED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7E6785"/>
                </a:solidFill>
                <a:latin typeface="Aptos Display"/>
              </a:defRPr>
            </a:pPr>
            <a:r>
              <a:t>Perbandingan Kebutuhan Pendidikan Berdasarkan Usia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463040"/>
          <a:ext cx="108813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2014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Aspek</a:t>
                      </a:r>
                    </a:p>
                  </a:txBody>
                  <a:tcPr marL="109728" marR="109728">
                    <a:solidFill>
                      <a:srgbClr val="DED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PAUD</a:t>
                      </a:r>
                    </a:p>
                  </a:txBody>
                  <a:tcPr marL="109728" marR="109728">
                    <a:solidFill>
                      <a:srgbClr val="F4D3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Remaja</a:t>
                      </a:r>
                    </a:p>
                  </a:txBody>
                  <a:tcPr marL="109728" marR="109728">
                    <a:solidFill>
                      <a:srgbClr val="CCE5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Orang Dewasa</a:t>
                      </a:r>
                    </a:p>
                  </a:txBody>
                  <a:tcPr marL="109728" marR="109728">
                    <a:solidFill>
                      <a:srgbClr val="D3EE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Fokus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Pertumbuhan &amp; stimulasi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Identitas &amp; kemandirian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Kebutuhan nyata &amp; aktualisasi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Cara belajar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Bermain &amp; pengalaman konkret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Diskusi, eksplorasi &amp; proyek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Pengalaman, praktik &amp; pemecahan masalah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014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Peran pendidik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Pengasuh, fasilitator, model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Pembimbing, fasilitator, mitra dialog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43434E"/>
                          </a:solidFill>
                          <a:latin typeface="Aptos"/>
                        </a:defRPr>
                      </a:pPr>
                      <a:r>
                        <a:t>Fasilitator, narasumber, mitra belajar</a:t>
                      </a:r>
                    </a:p>
                  </a:txBody>
                  <a:tcPr marL="109728" marR="10972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" y="228600"/>
            <a:ext cx="502920" cy="502920"/>
          </a:xfrm>
          <a:prstGeom prst="ellipse">
            <a:avLst/>
          </a:prstGeom>
          <a:solidFill>
            <a:srgbClr val="CCE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1292840" y="320040"/>
            <a:ext cx="411480" cy="411480"/>
          </a:xfrm>
          <a:prstGeom prst="ellipse">
            <a:avLst/>
          </a:prstGeom>
          <a:solidFill>
            <a:srgbClr val="FAE0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320040" y="6217920"/>
            <a:ext cx="365760" cy="365760"/>
          </a:xfrm>
          <a:prstGeom prst="ellipse">
            <a:avLst/>
          </a:prstGeom>
          <a:solidFill>
            <a:srgbClr val="FAE0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475720" y="6172200"/>
            <a:ext cx="502920" cy="502920"/>
          </a:xfrm>
          <a:prstGeom prst="ellipse">
            <a:avLst/>
          </a:prstGeom>
          <a:solidFill>
            <a:srgbClr val="CCE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7E6785"/>
                </a:solidFill>
                <a:latin typeface="Aptos Display"/>
              </a:defRPr>
            </a:pPr>
            <a:r>
              <a:t>Inti Hakikat Pendidikan Berdasarkan Kebutuhan Usia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2539746" cy="4297680"/>
          </a:xfrm>
          <a:prstGeom prst="roundRect">
            <a:avLst/>
          </a:prstGeom>
          <a:solidFill>
            <a:srgbClr val="DED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645920"/>
            <a:ext cx="213741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dirty="0" err="1"/>
              <a:t>Kenali</a:t>
            </a:r>
            <a:r>
              <a:rPr dirty="0"/>
              <a:t> </a:t>
            </a:r>
            <a:r>
              <a:rPr dirty="0" err="1"/>
              <a:t>tahap</a:t>
            </a:r>
            <a:endParaRPr dirty="0"/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3435858" y="1417320"/>
            <a:ext cx="2539746" cy="4297680"/>
          </a:xfrm>
          <a:prstGeom prst="roundRect">
            <a:avLst/>
          </a:prstGeom>
          <a:solidFill>
            <a:srgbClr val="F4D3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37026" y="1645920"/>
            <a:ext cx="213741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dirty="0" err="1"/>
              <a:t>Sesuaikan</a:t>
            </a:r>
            <a:r>
              <a:rPr dirty="0"/>
              <a:t> </a:t>
            </a:r>
            <a:r>
              <a:rPr dirty="0" err="1"/>
              <a:t>pendekatan</a:t>
            </a:r>
            <a:endParaRPr dirty="0"/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6231636" y="1417320"/>
            <a:ext cx="2539746" cy="4297680"/>
          </a:xfrm>
          <a:prstGeom prst="roundRect">
            <a:avLst/>
          </a:prstGeom>
          <a:solidFill>
            <a:srgbClr val="D3E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32804" y="1645920"/>
            <a:ext cx="213741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dirty="0" err="1"/>
              <a:t>Hargai</a:t>
            </a:r>
            <a:r>
              <a:rPr dirty="0"/>
              <a:t> </a:t>
            </a:r>
            <a:r>
              <a:rPr dirty="0" err="1"/>
              <a:t>individu</a:t>
            </a:r>
            <a:endParaRPr dirty="0"/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9027413" y="1417320"/>
            <a:ext cx="2539746" cy="4297680"/>
          </a:xfrm>
          <a:prstGeom prst="roundRect">
            <a:avLst/>
          </a:prstGeom>
          <a:solidFill>
            <a:srgbClr val="CCE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228582" y="1645920"/>
            <a:ext cx="213741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7E6785"/>
                </a:solidFill>
                <a:latin typeface="Aptos Display"/>
              </a:defRPr>
            </a:pPr>
            <a:r>
              <a:rPr dirty="0" err="1"/>
              <a:t>Bangun</a:t>
            </a:r>
            <a:r>
              <a:rPr dirty="0"/>
              <a:t> </a:t>
            </a:r>
            <a:r>
              <a:rPr dirty="0" err="1"/>
              <a:t>kemandirian</a:t>
            </a:r>
            <a:endParaRPr dirty="0"/>
          </a:p>
          <a:p>
            <a:pPr>
              <a:spcAft>
                <a:spcPts val="700"/>
              </a:spcAft>
              <a:defRPr sz="1400">
                <a:solidFill>
                  <a:srgbClr val="43434E"/>
                </a:solidFill>
                <a:latin typeface="Aptos"/>
              </a:defRPr>
            </a:pP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11245270" y="6446520"/>
            <a:ext cx="184730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E6785"/>
                </a:solidFill>
                <a:latin typeface="Aptos"/>
              </a:defRPr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553</Words>
  <Application>Microsoft Office PowerPoint</Application>
  <PresentationFormat>Widescreen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Arial Narrow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cp:keywords/>
  <dc:description>generated using python-pptx</dc:description>
  <cp:lastModifiedBy>USER</cp:lastModifiedBy>
  <cp:revision>5</cp:revision>
  <dcterms:created xsi:type="dcterms:W3CDTF">2013-01-27T09:14:16Z</dcterms:created>
  <dcterms:modified xsi:type="dcterms:W3CDTF">2026-10-01T10:32:42Z</dcterms:modified>
  <cp:category/>
</cp:coreProperties>
</file>